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B6B3-0F74-4DF5-8002-011CDE4940D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503B-6136-489E-8CB3-5D94A9E3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B6B3-0F74-4DF5-8002-011CDE4940D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503B-6136-489E-8CB3-5D94A9E3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9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B6B3-0F74-4DF5-8002-011CDE4940D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503B-6136-489E-8CB3-5D94A9E3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7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B6B3-0F74-4DF5-8002-011CDE4940D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503B-6136-489E-8CB3-5D94A9E3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1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B6B3-0F74-4DF5-8002-011CDE4940D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503B-6136-489E-8CB3-5D94A9E3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2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B6B3-0F74-4DF5-8002-011CDE4940D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503B-6136-489E-8CB3-5D94A9E3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6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B6B3-0F74-4DF5-8002-011CDE4940D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503B-6136-489E-8CB3-5D94A9E3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1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B6B3-0F74-4DF5-8002-011CDE4940D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503B-6136-489E-8CB3-5D94A9E3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4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B6B3-0F74-4DF5-8002-011CDE4940D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503B-6136-489E-8CB3-5D94A9E3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1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B6B3-0F74-4DF5-8002-011CDE4940D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503B-6136-489E-8CB3-5D94A9E3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3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B6B3-0F74-4DF5-8002-011CDE4940D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503B-6136-489E-8CB3-5D94A9E3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9B6B3-0F74-4DF5-8002-011CDE4940D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503B-6136-489E-8CB3-5D94A9E3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8180" y="1106074"/>
            <a:ext cx="3352800" cy="100881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6356" y="354884"/>
            <a:ext cx="1156447" cy="54983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 5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7597"/>
            <a:ext cx="7570471" cy="434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74659" cy="73958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I. CẤU TRÚC CỦA PROTEIN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1942"/>
            <a:ext cx="4098876" cy="35307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275092" y="0"/>
            <a:ext cx="39169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Protein được cấu trúc theo nguyên tắc nào?</a:t>
            </a:r>
            <a:endParaRPr lang="vi-VN" sz="2800" dirty="0"/>
          </a:p>
        </p:txBody>
      </p:sp>
      <p:sp>
        <p:nvSpPr>
          <p:cNvPr id="6" name="Oval 5"/>
          <p:cNvSpPr/>
          <p:nvPr/>
        </p:nvSpPr>
        <p:spPr>
          <a:xfrm>
            <a:off x="8606118" y="1023582"/>
            <a:ext cx="3585881" cy="1006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2147"/>
          <a:stretch/>
        </p:blipFill>
        <p:spPr>
          <a:xfrm>
            <a:off x="6373504" y="2684973"/>
            <a:ext cx="5818495" cy="416599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98876" y="2600565"/>
            <a:ext cx="2411106" cy="4257435"/>
          </a:xfrm>
          <a:prstGeom prst="roundRect">
            <a:avLst>
              <a:gd name="adj" fmla="val 10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Có bao nhiêu loại axit amin khác nhau tham gia cấu tạo nên các phân tử protein trong cơ thể sống?</a:t>
            </a:r>
            <a:endParaRPr lang="vi-VN" sz="2800" dirty="0"/>
          </a:p>
        </p:txBody>
      </p:sp>
      <p:sp>
        <p:nvSpPr>
          <p:cNvPr id="10" name="Flowchart: Terminator 9"/>
          <p:cNvSpPr/>
          <p:nvPr/>
        </p:nvSpPr>
        <p:spPr>
          <a:xfrm>
            <a:off x="3346098" y="5501001"/>
            <a:ext cx="3265717" cy="1341656"/>
          </a:xfrm>
          <a:prstGeom prst="flowChartTermina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protein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do </a:t>
            </a:r>
            <a:r>
              <a:rPr lang="en-US" sz="2800" dirty="0" err="1" smtClean="0"/>
              <a:t>đâu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4" y="914400"/>
            <a:ext cx="7964558" cy="244977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Protein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tắc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,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axit</a:t>
            </a:r>
            <a:r>
              <a:rPr lang="en-US" dirty="0" smtClean="0"/>
              <a:t> </a:t>
            </a:r>
            <a:r>
              <a:rPr lang="en-US" dirty="0" err="1" smtClean="0"/>
              <a:t>amin</a:t>
            </a:r>
            <a:r>
              <a:rPr lang="en-US" dirty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peptit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20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axit</a:t>
            </a:r>
            <a:r>
              <a:rPr lang="en-US" dirty="0" smtClean="0"/>
              <a:t> </a:t>
            </a:r>
            <a:r>
              <a:rPr lang="en-US" dirty="0" err="1" smtClean="0"/>
              <a:t>amin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protein.</a:t>
            </a:r>
          </a:p>
          <a:p>
            <a:pPr algn="just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protein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,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axit</a:t>
            </a:r>
            <a:r>
              <a:rPr lang="en-US" dirty="0" smtClean="0"/>
              <a:t> </a:t>
            </a:r>
            <a:r>
              <a:rPr lang="en-US" dirty="0" err="1" smtClean="0"/>
              <a:t>amin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3346098" y="3944869"/>
            <a:ext cx="8665698" cy="256440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axit</a:t>
            </a:r>
            <a:r>
              <a:rPr lang="en-US" sz="2800" dirty="0" smtClean="0"/>
              <a:t> </a:t>
            </a:r>
            <a:r>
              <a:rPr lang="en-US" sz="2800" dirty="0" err="1" smtClean="0"/>
              <a:t>amin</a:t>
            </a:r>
            <a:r>
              <a:rPr lang="en-US" sz="2800" dirty="0" smtClean="0"/>
              <a:t> </a:t>
            </a:r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404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9" grpId="1" animBg="1"/>
      <p:bldP spid="10" grpId="0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stion #388f8 | Socrat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7" r="12864" b="3790"/>
          <a:stretch/>
        </p:blipFill>
        <p:spPr bwMode="auto">
          <a:xfrm>
            <a:off x="528829" y="739587"/>
            <a:ext cx="4616999" cy="293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74659" cy="73958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I. CẤU TRÚC CỦA PROTEIN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335" y="0"/>
            <a:ext cx="4848665" cy="68839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39666" y="295085"/>
            <a:ext cx="152317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trúc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72666" y="1697820"/>
            <a:ext cx="1085143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trúc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15237" y="4244697"/>
            <a:ext cx="152317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trúc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81748" y="6145243"/>
            <a:ext cx="152317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trúc</a:t>
            </a:r>
            <a:r>
              <a:rPr lang="en-US" dirty="0" smtClean="0"/>
              <a:t> </a:t>
            </a:r>
            <a:r>
              <a:rPr lang="en-US" dirty="0" err="1" smtClean="0"/>
              <a:t>bậc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973374" y="5527088"/>
            <a:ext cx="2218626" cy="1330912"/>
          </a:xfrm>
          <a:prstGeom prst="roundRect">
            <a:avLst>
              <a:gd name="adj" fmla="val 356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Mô</a:t>
            </a:r>
            <a:r>
              <a:rPr lang="en-US" sz="2800" dirty="0" smtClean="0"/>
              <a:t> </a:t>
            </a:r>
            <a:r>
              <a:rPr lang="en-US" sz="2800" dirty="0" err="1" smtClean="0"/>
              <a:t>tả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bậc</a:t>
            </a:r>
            <a:r>
              <a:rPr lang="en-US" sz="2800" dirty="0" smtClean="0"/>
              <a:t> </a:t>
            </a:r>
            <a:r>
              <a:rPr lang="en-US" sz="2800" dirty="0" err="1" smtClean="0"/>
              <a:t>cấu</a:t>
            </a:r>
            <a:r>
              <a:rPr lang="en-US" sz="2800" dirty="0" smtClean="0"/>
              <a:t> </a:t>
            </a:r>
            <a:r>
              <a:rPr lang="en-US" sz="2800" dirty="0" err="1" smtClean="0"/>
              <a:t>trúc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protein 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629" y="3764689"/>
            <a:ext cx="3190109" cy="3119218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339099" y="565322"/>
            <a:ext cx="4934813" cy="3106346"/>
          </a:xfrm>
          <a:prstGeom prst="wedgeEllipseCallout">
            <a:avLst>
              <a:gd name="adj1" fmla="val 73240"/>
              <a:gd name="adj2" fmla="val 62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tượng</a:t>
            </a:r>
            <a:r>
              <a:rPr lang="en-US" sz="2800" dirty="0" smtClean="0"/>
              <a:t> protein </a:t>
            </a:r>
            <a:r>
              <a:rPr lang="en-US" sz="2800" dirty="0" err="1" smtClean="0"/>
              <a:t>bị</a:t>
            </a:r>
            <a:r>
              <a:rPr lang="en-US" sz="2800" dirty="0" smtClean="0"/>
              <a:t> </a:t>
            </a:r>
            <a:r>
              <a:rPr lang="en-US" sz="2800" dirty="0" err="1" smtClean="0"/>
              <a:t>biến</a:t>
            </a:r>
            <a:r>
              <a:rPr lang="en-US" sz="2800" dirty="0" smtClean="0"/>
              <a:t> </a:t>
            </a:r>
            <a:r>
              <a:rPr lang="en-US" sz="2800" dirty="0" err="1" smtClean="0"/>
              <a:t>đổi</a:t>
            </a:r>
            <a:r>
              <a:rPr lang="en-US" sz="2800" dirty="0" smtClean="0"/>
              <a:t> </a:t>
            </a:r>
            <a:r>
              <a:rPr lang="en-US" sz="2800" dirty="0" err="1" smtClean="0"/>
              <a:t>cấu</a:t>
            </a:r>
            <a:r>
              <a:rPr lang="en-US" sz="2800" dirty="0" smtClean="0"/>
              <a:t> </a:t>
            </a:r>
            <a:r>
              <a:rPr lang="en-US" sz="2800" dirty="0" err="1" smtClean="0"/>
              <a:t>trúc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 </a:t>
            </a:r>
            <a:r>
              <a:rPr lang="en-US" sz="2800" dirty="0" err="1" smtClean="0"/>
              <a:t>gọi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yếu</a:t>
            </a:r>
            <a:r>
              <a:rPr lang="en-US" sz="2800" dirty="0" smtClean="0"/>
              <a:t> </a:t>
            </a:r>
            <a:r>
              <a:rPr lang="en-US" sz="2800" dirty="0" err="1" smtClean="0"/>
              <a:t>tố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môi</a:t>
            </a:r>
            <a:r>
              <a:rPr lang="en-US" sz="2800" dirty="0" smtClean="0"/>
              <a:t>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gây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này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028" name="Picture 4" descr="Trường THPT Phạm Phú Th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98" y="3845932"/>
            <a:ext cx="5837729" cy="247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9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11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03852" cy="73958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II. CHỨC NĂNG CỦA PROTEIN</a:t>
            </a:r>
            <a:endParaRPr lang="en-US" dirty="0"/>
          </a:p>
        </p:txBody>
      </p:sp>
      <p:pic>
        <p:nvPicPr>
          <p:cNvPr id="2056" name="Picture 8" descr="An illustration of hemoglobin carrying oxygen in red blood cell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51" y="0"/>
            <a:ext cx="3635465" cy="363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128567" y="739587"/>
            <a:ext cx="6373907" cy="2960517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Protein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? </a:t>
            </a:r>
            <a:r>
              <a:rPr lang="en-US" sz="3200" dirty="0" err="1" smtClean="0"/>
              <a:t>Lấy</a:t>
            </a:r>
            <a:r>
              <a:rPr lang="en-US" sz="3200" dirty="0" smtClean="0"/>
              <a:t> </a:t>
            </a:r>
            <a:r>
              <a:rPr lang="en-US" sz="3200" dirty="0" err="1" smtClean="0"/>
              <a:t>ví</a:t>
            </a:r>
            <a:r>
              <a:rPr lang="en-US" sz="3200" dirty="0" smtClean="0"/>
              <a:t> </a:t>
            </a:r>
            <a:r>
              <a:rPr lang="en-US" sz="3200" dirty="0" err="1" smtClean="0"/>
              <a:t>dụ</a:t>
            </a:r>
            <a:r>
              <a:rPr lang="en-US" sz="3200" dirty="0" smtClean="0"/>
              <a:t> minh </a:t>
            </a:r>
            <a:r>
              <a:rPr lang="en-US" sz="3200" dirty="0" err="1" smtClean="0"/>
              <a:t>họa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56848"/>
            <a:ext cx="5606395" cy="2501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212" y="3634676"/>
            <a:ext cx="6530788" cy="322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6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03852" cy="73958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II. CHỨC NĂNG CỦA PROTEIN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34387" y="1004284"/>
            <a:ext cx="6056924" cy="863460"/>
          </a:xfrm>
          <a:custGeom>
            <a:avLst/>
            <a:gdLst>
              <a:gd name="connsiteX0" fmla="*/ 0 w 5817772"/>
              <a:gd name="connsiteY0" fmla="*/ 143913 h 863460"/>
              <a:gd name="connsiteX1" fmla="*/ 143913 w 5817772"/>
              <a:gd name="connsiteY1" fmla="*/ 0 h 863460"/>
              <a:gd name="connsiteX2" fmla="*/ 5673859 w 5817772"/>
              <a:gd name="connsiteY2" fmla="*/ 0 h 863460"/>
              <a:gd name="connsiteX3" fmla="*/ 5817772 w 5817772"/>
              <a:gd name="connsiteY3" fmla="*/ 143913 h 863460"/>
              <a:gd name="connsiteX4" fmla="*/ 5817772 w 5817772"/>
              <a:gd name="connsiteY4" fmla="*/ 719547 h 863460"/>
              <a:gd name="connsiteX5" fmla="*/ 5673859 w 5817772"/>
              <a:gd name="connsiteY5" fmla="*/ 863460 h 863460"/>
              <a:gd name="connsiteX6" fmla="*/ 143913 w 5817772"/>
              <a:gd name="connsiteY6" fmla="*/ 863460 h 863460"/>
              <a:gd name="connsiteX7" fmla="*/ 0 w 5817772"/>
              <a:gd name="connsiteY7" fmla="*/ 719547 h 863460"/>
              <a:gd name="connsiteX8" fmla="*/ 0 w 5817772"/>
              <a:gd name="connsiteY8" fmla="*/ 143913 h 86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7772" h="86346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5673859" y="0"/>
                </a:lnTo>
                <a:cubicBezTo>
                  <a:pt x="5753340" y="0"/>
                  <a:pt x="5817772" y="64432"/>
                  <a:pt x="5817772" y="143913"/>
                </a:cubicBezTo>
                <a:lnTo>
                  <a:pt x="5817772" y="719547"/>
                </a:lnTo>
                <a:cubicBezTo>
                  <a:pt x="5817772" y="799028"/>
                  <a:pt x="5753340" y="863460"/>
                  <a:pt x="567385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311" tIns="179311" rIns="179311" bIns="179311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/>
              <a:t>Cấu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tạo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nên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tế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bào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và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cơ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thể</a:t>
            </a:r>
            <a:endParaRPr lang="en-US" sz="36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-105508" y="1867744"/>
            <a:ext cx="5817772" cy="596160"/>
          </a:xfrm>
          <a:custGeom>
            <a:avLst/>
            <a:gdLst>
              <a:gd name="connsiteX0" fmla="*/ 0 w 5817772"/>
              <a:gd name="connsiteY0" fmla="*/ 0 h 596160"/>
              <a:gd name="connsiteX1" fmla="*/ 5817772 w 5817772"/>
              <a:gd name="connsiteY1" fmla="*/ 0 h 596160"/>
              <a:gd name="connsiteX2" fmla="*/ 5817772 w 5817772"/>
              <a:gd name="connsiteY2" fmla="*/ 596160 h 596160"/>
              <a:gd name="connsiteX3" fmla="*/ 0 w 5817772"/>
              <a:gd name="connsiteY3" fmla="*/ 596160 h 596160"/>
              <a:gd name="connsiteX4" fmla="*/ 0 w 5817772"/>
              <a:gd name="connsiteY4" fmla="*/ 0 h 59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7772" h="596160">
                <a:moveTo>
                  <a:pt x="0" y="0"/>
                </a:moveTo>
                <a:lnTo>
                  <a:pt x="5817772" y="0"/>
                </a:lnTo>
                <a:lnTo>
                  <a:pt x="5817772" y="596160"/>
                </a:lnTo>
                <a:lnTo>
                  <a:pt x="0" y="596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714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kern="1200" dirty="0" smtClean="0"/>
              <a:t>Keratin </a:t>
            </a:r>
            <a:r>
              <a:rPr lang="en-US" sz="2800" kern="1200" dirty="0" err="1" smtClean="0"/>
              <a:t>cấu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tạo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lông</a:t>
            </a:r>
            <a:r>
              <a:rPr lang="en-US" sz="2800" kern="1200" dirty="0" smtClean="0"/>
              <a:t>, </a:t>
            </a:r>
            <a:r>
              <a:rPr lang="en-US" sz="2800" kern="1200" dirty="0" err="1" smtClean="0"/>
              <a:t>tóc</a:t>
            </a:r>
            <a:r>
              <a:rPr lang="en-US" sz="2800" kern="1200" dirty="0" smtClean="0"/>
              <a:t>, </a:t>
            </a:r>
            <a:r>
              <a:rPr lang="en-US" sz="2800" kern="1200" dirty="0" err="1" smtClean="0"/>
              <a:t>móng</a:t>
            </a:r>
            <a:endParaRPr lang="en-US" sz="28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34387" y="2463904"/>
            <a:ext cx="6056924" cy="863460"/>
          </a:xfrm>
          <a:custGeom>
            <a:avLst/>
            <a:gdLst>
              <a:gd name="connsiteX0" fmla="*/ 0 w 5817772"/>
              <a:gd name="connsiteY0" fmla="*/ 143913 h 863460"/>
              <a:gd name="connsiteX1" fmla="*/ 143913 w 5817772"/>
              <a:gd name="connsiteY1" fmla="*/ 0 h 863460"/>
              <a:gd name="connsiteX2" fmla="*/ 5673859 w 5817772"/>
              <a:gd name="connsiteY2" fmla="*/ 0 h 863460"/>
              <a:gd name="connsiteX3" fmla="*/ 5817772 w 5817772"/>
              <a:gd name="connsiteY3" fmla="*/ 143913 h 863460"/>
              <a:gd name="connsiteX4" fmla="*/ 5817772 w 5817772"/>
              <a:gd name="connsiteY4" fmla="*/ 719547 h 863460"/>
              <a:gd name="connsiteX5" fmla="*/ 5673859 w 5817772"/>
              <a:gd name="connsiteY5" fmla="*/ 863460 h 863460"/>
              <a:gd name="connsiteX6" fmla="*/ 143913 w 5817772"/>
              <a:gd name="connsiteY6" fmla="*/ 863460 h 863460"/>
              <a:gd name="connsiteX7" fmla="*/ 0 w 5817772"/>
              <a:gd name="connsiteY7" fmla="*/ 719547 h 863460"/>
              <a:gd name="connsiteX8" fmla="*/ 0 w 5817772"/>
              <a:gd name="connsiteY8" fmla="*/ 143913 h 86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7772" h="86346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5673859" y="0"/>
                </a:lnTo>
                <a:cubicBezTo>
                  <a:pt x="5753340" y="0"/>
                  <a:pt x="5817772" y="64432"/>
                  <a:pt x="5817772" y="143913"/>
                </a:cubicBezTo>
                <a:lnTo>
                  <a:pt x="5817772" y="719547"/>
                </a:lnTo>
                <a:cubicBezTo>
                  <a:pt x="5817772" y="799028"/>
                  <a:pt x="5753340" y="863460"/>
                  <a:pt x="567385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311" tIns="179311" rIns="179311" bIns="179311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err="1" smtClean="0"/>
              <a:t>Dự</a:t>
            </a:r>
            <a:r>
              <a:rPr lang="en-US" sz="3600" kern="1200" smtClean="0"/>
              <a:t> trữ </a:t>
            </a:r>
            <a:r>
              <a:rPr lang="en-US" sz="3600" kern="1200" dirty="0" err="1" smtClean="0"/>
              <a:t>axit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amin</a:t>
            </a:r>
            <a:endParaRPr lang="en-US" sz="36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-105509" y="3480191"/>
            <a:ext cx="6619631" cy="722783"/>
          </a:xfrm>
          <a:custGeom>
            <a:avLst/>
            <a:gdLst>
              <a:gd name="connsiteX0" fmla="*/ 0 w 5817772"/>
              <a:gd name="connsiteY0" fmla="*/ 0 h 875610"/>
              <a:gd name="connsiteX1" fmla="*/ 5817772 w 5817772"/>
              <a:gd name="connsiteY1" fmla="*/ 0 h 875610"/>
              <a:gd name="connsiteX2" fmla="*/ 5817772 w 5817772"/>
              <a:gd name="connsiteY2" fmla="*/ 875610 h 875610"/>
              <a:gd name="connsiteX3" fmla="*/ 0 w 5817772"/>
              <a:gd name="connsiteY3" fmla="*/ 875610 h 875610"/>
              <a:gd name="connsiteX4" fmla="*/ 0 w 5817772"/>
              <a:gd name="connsiteY4" fmla="*/ 0 h 87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7772" h="875610">
                <a:moveTo>
                  <a:pt x="0" y="0"/>
                </a:moveTo>
                <a:lnTo>
                  <a:pt x="5817772" y="0"/>
                </a:lnTo>
                <a:lnTo>
                  <a:pt x="5817772" y="875610"/>
                </a:lnTo>
                <a:lnTo>
                  <a:pt x="0" y="8756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714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kern="1200" dirty="0" smtClean="0"/>
              <a:t>Casein (</a:t>
            </a:r>
            <a:r>
              <a:rPr lang="en-US" sz="2800" kern="1200" dirty="0" err="1" smtClean="0"/>
              <a:t>sữa</a:t>
            </a:r>
            <a:r>
              <a:rPr lang="en-US" sz="2800" kern="1200" dirty="0" smtClean="0"/>
              <a:t>), albumin (</a:t>
            </a:r>
            <a:r>
              <a:rPr lang="en-US" sz="2800" kern="1200" dirty="0" err="1" smtClean="0"/>
              <a:t>lòng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trắng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trứng</a:t>
            </a:r>
            <a:r>
              <a:rPr lang="en-US" sz="2800" kern="1200" dirty="0" smtClean="0"/>
              <a:t>)</a:t>
            </a:r>
            <a:endParaRPr lang="en-US" sz="28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6374228" y="1004284"/>
            <a:ext cx="5817772" cy="863460"/>
          </a:xfrm>
          <a:custGeom>
            <a:avLst/>
            <a:gdLst>
              <a:gd name="connsiteX0" fmla="*/ 0 w 5817772"/>
              <a:gd name="connsiteY0" fmla="*/ 143913 h 863460"/>
              <a:gd name="connsiteX1" fmla="*/ 143913 w 5817772"/>
              <a:gd name="connsiteY1" fmla="*/ 0 h 863460"/>
              <a:gd name="connsiteX2" fmla="*/ 5673859 w 5817772"/>
              <a:gd name="connsiteY2" fmla="*/ 0 h 863460"/>
              <a:gd name="connsiteX3" fmla="*/ 5817772 w 5817772"/>
              <a:gd name="connsiteY3" fmla="*/ 143913 h 863460"/>
              <a:gd name="connsiteX4" fmla="*/ 5817772 w 5817772"/>
              <a:gd name="connsiteY4" fmla="*/ 719547 h 863460"/>
              <a:gd name="connsiteX5" fmla="*/ 5673859 w 5817772"/>
              <a:gd name="connsiteY5" fmla="*/ 863460 h 863460"/>
              <a:gd name="connsiteX6" fmla="*/ 143913 w 5817772"/>
              <a:gd name="connsiteY6" fmla="*/ 863460 h 863460"/>
              <a:gd name="connsiteX7" fmla="*/ 0 w 5817772"/>
              <a:gd name="connsiteY7" fmla="*/ 719547 h 863460"/>
              <a:gd name="connsiteX8" fmla="*/ 0 w 5817772"/>
              <a:gd name="connsiteY8" fmla="*/ 143913 h 86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7772" h="86346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5673859" y="0"/>
                </a:lnTo>
                <a:cubicBezTo>
                  <a:pt x="5753340" y="0"/>
                  <a:pt x="5817772" y="64432"/>
                  <a:pt x="5817772" y="143913"/>
                </a:cubicBezTo>
                <a:lnTo>
                  <a:pt x="5817772" y="719547"/>
                </a:lnTo>
                <a:cubicBezTo>
                  <a:pt x="5817772" y="799028"/>
                  <a:pt x="5753340" y="863460"/>
                  <a:pt x="567385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7030A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311" tIns="179311" rIns="179311" bIns="179311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/>
              <a:t>Bảo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vệ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cơ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thể</a:t>
            </a:r>
            <a:endParaRPr lang="en-US" sz="36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6374228" y="1867744"/>
            <a:ext cx="5817772" cy="596160"/>
          </a:xfrm>
          <a:custGeom>
            <a:avLst/>
            <a:gdLst>
              <a:gd name="connsiteX0" fmla="*/ 0 w 5817772"/>
              <a:gd name="connsiteY0" fmla="*/ 0 h 596160"/>
              <a:gd name="connsiteX1" fmla="*/ 5817772 w 5817772"/>
              <a:gd name="connsiteY1" fmla="*/ 0 h 596160"/>
              <a:gd name="connsiteX2" fmla="*/ 5817772 w 5817772"/>
              <a:gd name="connsiteY2" fmla="*/ 596160 h 596160"/>
              <a:gd name="connsiteX3" fmla="*/ 0 w 5817772"/>
              <a:gd name="connsiteY3" fmla="*/ 596160 h 596160"/>
              <a:gd name="connsiteX4" fmla="*/ 0 w 5817772"/>
              <a:gd name="connsiteY4" fmla="*/ 0 h 59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7772" h="596160">
                <a:moveTo>
                  <a:pt x="0" y="0"/>
                </a:moveTo>
                <a:lnTo>
                  <a:pt x="5817772" y="0"/>
                </a:lnTo>
                <a:lnTo>
                  <a:pt x="5817772" y="596160"/>
                </a:lnTo>
                <a:lnTo>
                  <a:pt x="0" y="596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714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kern="1200" dirty="0" err="1" smtClean="0"/>
              <a:t>Kháng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thể</a:t>
            </a:r>
            <a:endParaRPr lang="en-US" sz="28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6374228" y="2463904"/>
            <a:ext cx="5817772" cy="863460"/>
          </a:xfrm>
          <a:custGeom>
            <a:avLst/>
            <a:gdLst>
              <a:gd name="connsiteX0" fmla="*/ 0 w 5817772"/>
              <a:gd name="connsiteY0" fmla="*/ 143913 h 863460"/>
              <a:gd name="connsiteX1" fmla="*/ 143913 w 5817772"/>
              <a:gd name="connsiteY1" fmla="*/ 0 h 863460"/>
              <a:gd name="connsiteX2" fmla="*/ 5673859 w 5817772"/>
              <a:gd name="connsiteY2" fmla="*/ 0 h 863460"/>
              <a:gd name="connsiteX3" fmla="*/ 5817772 w 5817772"/>
              <a:gd name="connsiteY3" fmla="*/ 143913 h 863460"/>
              <a:gd name="connsiteX4" fmla="*/ 5817772 w 5817772"/>
              <a:gd name="connsiteY4" fmla="*/ 719547 h 863460"/>
              <a:gd name="connsiteX5" fmla="*/ 5673859 w 5817772"/>
              <a:gd name="connsiteY5" fmla="*/ 863460 h 863460"/>
              <a:gd name="connsiteX6" fmla="*/ 143913 w 5817772"/>
              <a:gd name="connsiteY6" fmla="*/ 863460 h 863460"/>
              <a:gd name="connsiteX7" fmla="*/ 0 w 5817772"/>
              <a:gd name="connsiteY7" fmla="*/ 719547 h 863460"/>
              <a:gd name="connsiteX8" fmla="*/ 0 w 5817772"/>
              <a:gd name="connsiteY8" fmla="*/ 143913 h 86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7772" h="86346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5673859" y="0"/>
                </a:lnTo>
                <a:cubicBezTo>
                  <a:pt x="5753340" y="0"/>
                  <a:pt x="5817772" y="64432"/>
                  <a:pt x="5817772" y="143913"/>
                </a:cubicBezTo>
                <a:lnTo>
                  <a:pt x="5817772" y="719547"/>
                </a:lnTo>
                <a:cubicBezTo>
                  <a:pt x="5817772" y="799028"/>
                  <a:pt x="5753340" y="863460"/>
                  <a:pt x="567385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311" tIns="179311" rIns="179311" bIns="179311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/>
              <a:t>Thu </a:t>
            </a:r>
            <a:r>
              <a:rPr lang="en-US" sz="3600" kern="1200" dirty="0" err="1" smtClean="0"/>
              <a:t>nhận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thông</a:t>
            </a:r>
            <a:r>
              <a:rPr lang="en-US" sz="3600" kern="1200" dirty="0" smtClean="0"/>
              <a:t> tin</a:t>
            </a:r>
            <a:endParaRPr lang="en-US" sz="36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6374227" y="3430561"/>
            <a:ext cx="6339841" cy="772413"/>
          </a:xfrm>
          <a:custGeom>
            <a:avLst/>
            <a:gdLst>
              <a:gd name="connsiteX0" fmla="*/ 0 w 5817772"/>
              <a:gd name="connsiteY0" fmla="*/ 0 h 875610"/>
              <a:gd name="connsiteX1" fmla="*/ 5817772 w 5817772"/>
              <a:gd name="connsiteY1" fmla="*/ 0 h 875610"/>
              <a:gd name="connsiteX2" fmla="*/ 5817772 w 5817772"/>
              <a:gd name="connsiteY2" fmla="*/ 875610 h 875610"/>
              <a:gd name="connsiteX3" fmla="*/ 0 w 5817772"/>
              <a:gd name="connsiteY3" fmla="*/ 875610 h 875610"/>
              <a:gd name="connsiteX4" fmla="*/ 0 w 5817772"/>
              <a:gd name="connsiteY4" fmla="*/ 0 h 87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7772" h="875610">
                <a:moveTo>
                  <a:pt x="0" y="0"/>
                </a:moveTo>
                <a:lnTo>
                  <a:pt x="5817772" y="0"/>
                </a:lnTo>
                <a:lnTo>
                  <a:pt x="5817772" y="875610"/>
                </a:lnTo>
                <a:lnTo>
                  <a:pt x="0" y="8756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714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kern="1200" dirty="0" smtClean="0"/>
              <a:t>Protein </a:t>
            </a:r>
            <a:r>
              <a:rPr lang="en-US" sz="2800" kern="1200" dirty="0" err="1" smtClean="0"/>
              <a:t>trên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màng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sinh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chất</a:t>
            </a:r>
            <a:r>
              <a:rPr lang="en-US" sz="2800" kern="1200" dirty="0" smtClean="0"/>
              <a:t> (</a:t>
            </a:r>
            <a:r>
              <a:rPr lang="en-US" sz="2800" kern="1200" dirty="0" err="1" smtClean="0"/>
              <a:t>thụ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thể</a:t>
            </a:r>
            <a:r>
              <a:rPr lang="en-US" sz="2800" kern="1200" dirty="0" smtClean="0"/>
              <a:t>)</a:t>
            </a:r>
            <a:endParaRPr lang="en-US" sz="28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34387" y="4343652"/>
            <a:ext cx="6056924" cy="863460"/>
          </a:xfrm>
          <a:custGeom>
            <a:avLst/>
            <a:gdLst>
              <a:gd name="connsiteX0" fmla="*/ 0 w 5817772"/>
              <a:gd name="connsiteY0" fmla="*/ 143913 h 863460"/>
              <a:gd name="connsiteX1" fmla="*/ 143913 w 5817772"/>
              <a:gd name="connsiteY1" fmla="*/ 0 h 863460"/>
              <a:gd name="connsiteX2" fmla="*/ 5673859 w 5817772"/>
              <a:gd name="connsiteY2" fmla="*/ 0 h 863460"/>
              <a:gd name="connsiteX3" fmla="*/ 5817772 w 5817772"/>
              <a:gd name="connsiteY3" fmla="*/ 143913 h 863460"/>
              <a:gd name="connsiteX4" fmla="*/ 5817772 w 5817772"/>
              <a:gd name="connsiteY4" fmla="*/ 719547 h 863460"/>
              <a:gd name="connsiteX5" fmla="*/ 5673859 w 5817772"/>
              <a:gd name="connsiteY5" fmla="*/ 863460 h 863460"/>
              <a:gd name="connsiteX6" fmla="*/ 143913 w 5817772"/>
              <a:gd name="connsiteY6" fmla="*/ 863460 h 863460"/>
              <a:gd name="connsiteX7" fmla="*/ 0 w 5817772"/>
              <a:gd name="connsiteY7" fmla="*/ 719547 h 863460"/>
              <a:gd name="connsiteX8" fmla="*/ 0 w 5817772"/>
              <a:gd name="connsiteY8" fmla="*/ 143913 h 86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7772" h="86346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5673859" y="0"/>
                </a:lnTo>
                <a:cubicBezTo>
                  <a:pt x="5753340" y="0"/>
                  <a:pt x="5817772" y="64432"/>
                  <a:pt x="5817772" y="143913"/>
                </a:cubicBezTo>
                <a:lnTo>
                  <a:pt x="5817772" y="719547"/>
                </a:lnTo>
                <a:cubicBezTo>
                  <a:pt x="5817772" y="799028"/>
                  <a:pt x="5753340" y="863460"/>
                  <a:pt x="567385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311" tIns="179311" rIns="179311" bIns="179311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/>
              <a:t>Vận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chuyển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các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chất</a:t>
            </a:r>
            <a:endParaRPr lang="en-US" sz="3600" kern="1200" dirty="0"/>
          </a:p>
        </p:txBody>
      </p:sp>
      <p:sp>
        <p:nvSpPr>
          <p:cNvPr id="25" name="Freeform 24"/>
          <p:cNvSpPr/>
          <p:nvPr/>
        </p:nvSpPr>
        <p:spPr>
          <a:xfrm>
            <a:off x="-105509" y="5284162"/>
            <a:ext cx="5817772" cy="596160"/>
          </a:xfrm>
          <a:custGeom>
            <a:avLst/>
            <a:gdLst>
              <a:gd name="connsiteX0" fmla="*/ 0 w 5817772"/>
              <a:gd name="connsiteY0" fmla="*/ 0 h 596160"/>
              <a:gd name="connsiteX1" fmla="*/ 5817772 w 5817772"/>
              <a:gd name="connsiteY1" fmla="*/ 0 h 596160"/>
              <a:gd name="connsiteX2" fmla="*/ 5817772 w 5817772"/>
              <a:gd name="connsiteY2" fmla="*/ 596160 h 596160"/>
              <a:gd name="connsiteX3" fmla="*/ 0 w 5817772"/>
              <a:gd name="connsiteY3" fmla="*/ 596160 h 596160"/>
              <a:gd name="connsiteX4" fmla="*/ 0 w 5817772"/>
              <a:gd name="connsiteY4" fmla="*/ 0 h 59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7772" h="596160">
                <a:moveTo>
                  <a:pt x="0" y="0"/>
                </a:moveTo>
                <a:lnTo>
                  <a:pt x="5817772" y="0"/>
                </a:lnTo>
                <a:lnTo>
                  <a:pt x="5817772" y="596160"/>
                </a:lnTo>
                <a:lnTo>
                  <a:pt x="0" y="596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714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kern="1200" dirty="0" smtClean="0"/>
              <a:t>Hemoglobin </a:t>
            </a:r>
            <a:r>
              <a:rPr lang="en-US" sz="2800" kern="1200" dirty="0" err="1" smtClean="0"/>
              <a:t>vận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chuyển</a:t>
            </a:r>
            <a:r>
              <a:rPr lang="en-US" sz="2800" kern="1200" dirty="0" smtClean="0"/>
              <a:t> O</a:t>
            </a:r>
            <a:r>
              <a:rPr lang="en-US" kern="1200" dirty="0" smtClean="0"/>
              <a:t>2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và</a:t>
            </a:r>
            <a:r>
              <a:rPr lang="en-US" sz="2800" kern="1200" dirty="0" smtClean="0"/>
              <a:t> CO</a:t>
            </a:r>
            <a:r>
              <a:rPr lang="en-US" kern="1200" dirty="0" smtClean="0"/>
              <a:t>2</a:t>
            </a:r>
            <a:endParaRPr lang="en-US" sz="2800" kern="1200" dirty="0"/>
          </a:p>
        </p:txBody>
      </p:sp>
      <p:sp>
        <p:nvSpPr>
          <p:cNvPr id="26" name="Freeform 25"/>
          <p:cNvSpPr/>
          <p:nvPr/>
        </p:nvSpPr>
        <p:spPr>
          <a:xfrm>
            <a:off x="6374228" y="4343652"/>
            <a:ext cx="5817772" cy="1058342"/>
          </a:xfrm>
          <a:custGeom>
            <a:avLst/>
            <a:gdLst>
              <a:gd name="connsiteX0" fmla="*/ 0 w 5817772"/>
              <a:gd name="connsiteY0" fmla="*/ 143913 h 863460"/>
              <a:gd name="connsiteX1" fmla="*/ 143913 w 5817772"/>
              <a:gd name="connsiteY1" fmla="*/ 0 h 863460"/>
              <a:gd name="connsiteX2" fmla="*/ 5673859 w 5817772"/>
              <a:gd name="connsiteY2" fmla="*/ 0 h 863460"/>
              <a:gd name="connsiteX3" fmla="*/ 5817772 w 5817772"/>
              <a:gd name="connsiteY3" fmla="*/ 143913 h 863460"/>
              <a:gd name="connsiteX4" fmla="*/ 5817772 w 5817772"/>
              <a:gd name="connsiteY4" fmla="*/ 719547 h 863460"/>
              <a:gd name="connsiteX5" fmla="*/ 5673859 w 5817772"/>
              <a:gd name="connsiteY5" fmla="*/ 863460 h 863460"/>
              <a:gd name="connsiteX6" fmla="*/ 143913 w 5817772"/>
              <a:gd name="connsiteY6" fmla="*/ 863460 h 863460"/>
              <a:gd name="connsiteX7" fmla="*/ 0 w 5817772"/>
              <a:gd name="connsiteY7" fmla="*/ 719547 h 863460"/>
              <a:gd name="connsiteX8" fmla="*/ 0 w 5817772"/>
              <a:gd name="connsiteY8" fmla="*/ 143913 h 86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7772" h="86346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5673859" y="0"/>
                </a:lnTo>
                <a:cubicBezTo>
                  <a:pt x="5753340" y="0"/>
                  <a:pt x="5817772" y="64432"/>
                  <a:pt x="5817772" y="143913"/>
                </a:cubicBezTo>
                <a:lnTo>
                  <a:pt x="5817772" y="719547"/>
                </a:lnTo>
                <a:cubicBezTo>
                  <a:pt x="5817772" y="799028"/>
                  <a:pt x="5753340" y="863460"/>
                  <a:pt x="567385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311" tIns="179311" rIns="179311" bIns="179311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/>
              <a:t>Xúc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tác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cho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các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phản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ứng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sinh</a:t>
            </a:r>
            <a:r>
              <a:rPr lang="en-US" sz="3600" kern="1200" dirty="0" smtClean="0"/>
              <a:t> </a:t>
            </a:r>
            <a:r>
              <a:rPr lang="en-US" sz="3600" kern="1200" dirty="0" err="1" smtClean="0"/>
              <a:t>hóa</a:t>
            </a:r>
            <a:endParaRPr lang="en-US" sz="3600" kern="1200" dirty="0"/>
          </a:p>
        </p:txBody>
      </p:sp>
      <p:sp>
        <p:nvSpPr>
          <p:cNvPr id="27" name="Freeform 26"/>
          <p:cNvSpPr/>
          <p:nvPr/>
        </p:nvSpPr>
        <p:spPr>
          <a:xfrm>
            <a:off x="6374228" y="5505192"/>
            <a:ext cx="5817772" cy="875610"/>
          </a:xfrm>
          <a:custGeom>
            <a:avLst/>
            <a:gdLst>
              <a:gd name="connsiteX0" fmla="*/ 0 w 5817772"/>
              <a:gd name="connsiteY0" fmla="*/ 0 h 875610"/>
              <a:gd name="connsiteX1" fmla="*/ 5817772 w 5817772"/>
              <a:gd name="connsiteY1" fmla="*/ 0 h 875610"/>
              <a:gd name="connsiteX2" fmla="*/ 5817772 w 5817772"/>
              <a:gd name="connsiteY2" fmla="*/ 875610 h 875610"/>
              <a:gd name="connsiteX3" fmla="*/ 0 w 5817772"/>
              <a:gd name="connsiteY3" fmla="*/ 875610 h 875610"/>
              <a:gd name="connsiteX4" fmla="*/ 0 w 5817772"/>
              <a:gd name="connsiteY4" fmla="*/ 0 h 87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7772" h="875610">
                <a:moveTo>
                  <a:pt x="0" y="0"/>
                </a:moveTo>
                <a:lnTo>
                  <a:pt x="5817772" y="0"/>
                </a:lnTo>
                <a:lnTo>
                  <a:pt x="5817772" y="875610"/>
                </a:lnTo>
                <a:lnTo>
                  <a:pt x="0" y="8756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714" tIns="45720" rIns="256032" bIns="4572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2800" kern="1200" dirty="0" err="1" smtClean="0"/>
              <a:t>Enzim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amilaza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xúc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tác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phản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ứng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thủy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phân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tinh</a:t>
            </a:r>
            <a:r>
              <a:rPr lang="en-US" sz="2800" kern="1200" dirty="0" smtClean="0"/>
              <a:t> </a:t>
            </a:r>
            <a:r>
              <a:rPr lang="en-US" sz="2800" kern="1200" dirty="0" err="1" smtClean="0"/>
              <a:t>bột</a:t>
            </a:r>
            <a:endParaRPr lang="en-US" sz="2800" kern="1200" dirty="0"/>
          </a:p>
        </p:txBody>
      </p:sp>
    </p:spTree>
    <p:extLst>
      <p:ext uri="{BB962C8B-B14F-4D97-AF65-F5344CB8AC3E}">
        <p14:creationId xmlns:p14="http://schemas.microsoft.com/office/powerpoint/2010/main" val="338905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0" y="0"/>
            <a:ext cx="12088905" cy="2232212"/>
          </a:xfrm>
          <a:prstGeom prst="cloudCallout">
            <a:avLst>
              <a:gd name="adj1" fmla="val -6373"/>
              <a:gd name="adj2" fmla="val 81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Tại</a:t>
            </a:r>
            <a:r>
              <a:rPr lang="en-US" sz="3200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> </a:t>
            </a:r>
            <a:r>
              <a:rPr lang="en-US" sz="3200" dirty="0" err="1" smtClean="0"/>
              <a:t>tơ</a:t>
            </a:r>
            <a:r>
              <a:rPr lang="en-US" sz="3200" dirty="0" smtClean="0"/>
              <a:t> </a:t>
            </a:r>
            <a:r>
              <a:rPr lang="en-US" sz="3200" dirty="0" err="1" smtClean="0"/>
              <a:t>tằm</a:t>
            </a:r>
            <a:r>
              <a:rPr lang="en-US" sz="3200" dirty="0" smtClean="0"/>
              <a:t>, </a:t>
            </a:r>
            <a:r>
              <a:rPr lang="en-US" sz="3200" dirty="0" err="1" smtClean="0"/>
              <a:t>sừng</a:t>
            </a:r>
            <a:r>
              <a:rPr lang="en-US" sz="3200" dirty="0" smtClean="0"/>
              <a:t> </a:t>
            </a:r>
            <a:r>
              <a:rPr lang="en-US" sz="3200" dirty="0" err="1" smtClean="0"/>
              <a:t>trâu</a:t>
            </a:r>
            <a:r>
              <a:rPr lang="en-US" sz="3200" dirty="0" smtClean="0"/>
              <a:t>, </a:t>
            </a:r>
            <a:r>
              <a:rPr lang="en-US" sz="3200" dirty="0" err="1" smtClean="0"/>
              <a:t>tóc</a:t>
            </a:r>
            <a:r>
              <a:rPr lang="en-US" sz="3200" dirty="0" smtClean="0"/>
              <a:t>, </a:t>
            </a:r>
            <a:r>
              <a:rPr lang="en-US" sz="3200" dirty="0" err="1" smtClean="0"/>
              <a:t>thịt</a:t>
            </a:r>
            <a:r>
              <a:rPr lang="en-US" sz="3200" dirty="0" smtClean="0"/>
              <a:t> </a:t>
            </a:r>
            <a:r>
              <a:rPr lang="en-US" sz="3200" dirty="0" err="1" smtClean="0"/>
              <a:t>gà</a:t>
            </a:r>
            <a:r>
              <a:rPr lang="en-US" sz="3200" dirty="0" smtClean="0"/>
              <a:t>, </a:t>
            </a:r>
            <a:r>
              <a:rPr lang="en-US" sz="3200" dirty="0" err="1" smtClean="0"/>
              <a:t>thịt</a:t>
            </a:r>
            <a:r>
              <a:rPr lang="en-US" sz="3200" dirty="0" smtClean="0"/>
              <a:t> </a:t>
            </a:r>
            <a:r>
              <a:rPr lang="en-US" sz="3200" dirty="0" err="1" smtClean="0"/>
              <a:t>lợn</a:t>
            </a:r>
            <a:r>
              <a:rPr lang="en-US" sz="3200" dirty="0" smtClean="0"/>
              <a:t> </a:t>
            </a:r>
            <a:r>
              <a:rPr lang="en-US" sz="3200" dirty="0" err="1" smtClean="0"/>
              <a:t>đều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protein </a:t>
            </a:r>
            <a:r>
              <a:rPr lang="en-US" sz="3200" dirty="0" err="1" smtClean="0"/>
              <a:t>nhưng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nhiều</a:t>
            </a:r>
            <a:r>
              <a:rPr lang="en-US" sz="3200" dirty="0" smtClean="0"/>
              <a:t> </a:t>
            </a:r>
            <a:r>
              <a:rPr lang="en-US" sz="3200" dirty="0" err="1" smtClean="0"/>
              <a:t>đặc</a:t>
            </a:r>
            <a:r>
              <a:rPr lang="en-US" sz="3200" dirty="0" smtClean="0"/>
              <a:t>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khác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1026" name="Picture 2" descr="Huấn luyện an toàn cho người làm các công việc chế biến tơ tằm - nhó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5588"/>
            <a:ext cx="5748617" cy="383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ụa tơ tằm có thể phân hủy tự nhiên, nhưng nó có phải là loại chất liệu  thời trang bền vững? - Style-Republi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72" y="2639356"/>
            <a:ext cx="6325533" cy="42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61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0" y="668018"/>
            <a:ext cx="3805517" cy="5571417"/>
          </a:xfrm>
          <a:prstGeom prst="rightArrowCallout">
            <a:avLst>
              <a:gd name="adj1" fmla="val 25000"/>
              <a:gd name="adj2" fmla="val 25000"/>
              <a:gd name="adj3" fmla="val 13693"/>
              <a:gd name="adj4" fmla="val 7416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Tại</a:t>
            </a:r>
            <a:r>
              <a:rPr lang="en-US" sz="3200" dirty="0" smtClean="0"/>
              <a:t> </a:t>
            </a:r>
            <a:r>
              <a:rPr lang="en-US" sz="3200" dirty="0" err="1" smtClean="0"/>
              <a:t>sao</a:t>
            </a:r>
            <a:r>
              <a:rPr lang="en-US" sz="3200" dirty="0" smtClean="0"/>
              <a:t> </a:t>
            </a:r>
            <a:r>
              <a:rPr lang="en-US" sz="3200" dirty="0" err="1" smtClean="0"/>
              <a:t>chúng</a:t>
            </a:r>
            <a:r>
              <a:rPr lang="en-US" sz="3200" dirty="0" smtClean="0"/>
              <a:t> ta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protein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nguồn</a:t>
            </a:r>
            <a:r>
              <a:rPr lang="en-US" sz="3200" dirty="0" smtClean="0"/>
              <a:t> </a:t>
            </a:r>
            <a:r>
              <a:rPr lang="en-US" sz="3200" dirty="0" err="1" smtClean="0"/>
              <a:t>thực</a:t>
            </a:r>
            <a:r>
              <a:rPr lang="en-US" sz="3200" dirty="0" smtClean="0"/>
              <a:t> </a:t>
            </a:r>
            <a:r>
              <a:rPr lang="en-US" sz="3200" dirty="0" err="1" smtClean="0"/>
              <a:t>phẩm</a:t>
            </a:r>
            <a:r>
              <a:rPr lang="en-US" sz="3200" dirty="0" smtClean="0"/>
              <a:t> </a:t>
            </a:r>
            <a:r>
              <a:rPr lang="en-US" sz="3200" dirty="0" err="1" smtClean="0"/>
              <a:t>khác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2050" name="Picture 2" descr="Bạn cần bổ sung bao nhiêu protein trong một ngày? - Play Nutr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17" y="668018"/>
            <a:ext cx="8346692" cy="557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5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2066</TotalTime>
  <Words>326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PROTEIN</vt:lpstr>
      <vt:lpstr>I. CẤU TRÚC CỦA PROTEIN</vt:lpstr>
      <vt:lpstr>I. CẤU TRÚC CỦA PROTEIN</vt:lpstr>
      <vt:lpstr>II. CHỨC NĂNG CỦA PROTEIN</vt:lpstr>
      <vt:lpstr>II. CHỨC NĂNG CỦA PROTEIN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Ly</dc:creator>
  <cp:lastModifiedBy>Steven</cp:lastModifiedBy>
  <cp:revision>23</cp:revision>
  <dcterms:created xsi:type="dcterms:W3CDTF">2021-10-01T08:10:14Z</dcterms:created>
  <dcterms:modified xsi:type="dcterms:W3CDTF">2021-10-03T10:05:28Z</dcterms:modified>
</cp:coreProperties>
</file>